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79" r:id="rId3"/>
    <p:sldId id="285" r:id="rId4"/>
    <p:sldId id="284" r:id="rId5"/>
    <p:sldId id="282" r:id="rId6"/>
    <p:sldId id="261" r:id="rId7"/>
  </p:sldIdLst>
  <p:sldSz cx="9144000" cy="5143500" type="screen16x9"/>
  <p:notesSz cx="9144000" cy="6858000"/>
  <p:embeddedFontLst>
    <p:embeddedFont>
      <p:font typeface="EB Garamond" pitchFamily="2" charset="0"/>
      <p:regular r:id="rId9"/>
      <p:bold r:id="rId10"/>
      <p:italic r:id="rId11"/>
      <p:boldItalic r:id="rId12"/>
    </p:embeddedFont>
    <p:embeddedFont>
      <p:font typeface="EB Garamond SemiBold" panose="020F0502020204030204" pitchFamily="34" charset="0"/>
      <p:regular r:id="rId13"/>
      <p:bold r:id="rId14"/>
      <p:italic r:id="rId15"/>
      <p:boldItalic r:id="rId16"/>
    </p:embeddedFont>
    <p:embeddedFont>
      <p:font typeface="Lato" panose="020F0502020204030203" pitchFamily="34" charset="0"/>
      <p:regular r:id="rId17"/>
      <p:bold r:id="rId18"/>
      <p:italic r:id="rId19"/>
      <p:boldItalic r:id="rId20"/>
    </p:embeddedFont>
    <p:embeddedFont>
      <p:font typeface="Montserrat" pitchFamily="2" charset="77"/>
      <p:regular r:id="rId21"/>
      <p:bold r:id="rId22"/>
      <p:italic r:id="rId23"/>
      <p:boldItalic r:id="rId24"/>
    </p:embeddedFont>
    <p:embeddedFont>
      <p:font typeface="Montserrat SemiBold"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878"/>
  </p:normalViewPr>
  <p:slideViewPr>
    <p:cSldViewPr snapToGrid="0">
      <p:cViewPr varScale="1">
        <p:scale>
          <a:sx n="145" d="100"/>
          <a:sy n="145" d="100"/>
        </p:scale>
        <p:origin x="688" y="176"/>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font" Target="fonts/font1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font" Target="fonts/font20.fntdata"/><Relationship Id="rId10" Type="http://schemas.openxmlformats.org/officeDocument/2006/relationships/font" Target="fonts/font2.fntdata"/><Relationship Id="rId19" Type="http://schemas.openxmlformats.org/officeDocument/2006/relationships/font" Target="fonts/font1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font" Target="fonts/font1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p: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endParaRPr dirty="0"/>
          </a:p>
        </p:txBody>
      </p:sp>
    </p:spTree>
    <p:extLst>
      <p:ext uri="{BB962C8B-B14F-4D97-AF65-F5344CB8AC3E}">
        <p14:creationId xmlns:p14="http://schemas.microsoft.com/office/powerpoint/2010/main" val="3820315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FontTx/>
              <a:buNone/>
            </a:pPr>
            <a:endParaRPr/>
          </a:p>
        </p:txBody>
      </p:sp>
    </p:spTree>
    <p:extLst>
      <p:ext uri="{BB962C8B-B14F-4D97-AF65-F5344CB8AC3E}">
        <p14:creationId xmlns:p14="http://schemas.microsoft.com/office/powerpoint/2010/main" val="1727249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endParaRPr dirty="0"/>
          </a:p>
        </p:txBody>
      </p:sp>
    </p:spTree>
    <p:extLst>
      <p:ext uri="{BB962C8B-B14F-4D97-AF65-F5344CB8AC3E}">
        <p14:creationId xmlns:p14="http://schemas.microsoft.com/office/powerpoint/2010/main" val="1490045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FontTx/>
              <a:buNone/>
            </a:pPr>
            <a:endParaRPr/>
          </a:p>
        </p:txBody>
      </p:sp>
    </p:spTree>
    <p:extLst>
      <p:ext uri="{BB962C8B-B14F-4D97-AF65-F5344CB8AC3E}">
        <p14:creationId xmlns:p14="http://schemas.microsoft.com/office/powerpoint/2010/main" val="4144343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19985f071e_0_20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19985f071e_0_20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06DB7"/>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1" name="Google Shape;11;p2"/>
          <p:cNvPicPr preferRelativeResize="0"/>
          <p:nvPr/>
        </p:nvPicPr>
        <p:blipFill>
          <a:blip r:embed="rId2">
            <a:alphaModFix/>
          </a:blip>
          <a:stretch>
            <a:fillRect/>
          </a:stretch>
        </p:blipFill>
        <p:spPr>
          <a:xfrm>
            <a:off x="3757050" y="1231025"/>
            <a:ext cx="4797601" cy="996825"/>
          </a:xfrm>
          <a:prstGeom prst="rect">
            <a:avLst/>
          </a:prstGeom>
          <a:noFill/>
          <a:ln>
            <a:noFill/>
          </a:ln>
        </p:spPr>
      </p:pic>
      <p:cxnSp>
        <p:nvCxnSpPr>
          <p:cNvPr id="12" name="Google Shape;12;p2"/>
          <p:cNvCxnSpPr/>
          <p:nvPr/>
        </p:nvCxnSpPr>
        <p:spPr>
          <a:xfrm rot="10800000">
            <a:off x="7473450" y="4377100"/>
            <a:ext cx="1081200" cy="0"/>
          </a:xfrm>
          <a:prstGeom prst="straightConnector1">
            <a:avLst/>
          </a:prstGeom>
          <a:noFill/>
          <a:ln w="9525" cap="flat" cmpd="sng">
            <a:solidFill>
              <a:schemeClr val="dk2"/>
            </a:solidFill>
            <a:prstDash val="solid"/>
            <a:round/>
            <a:headEnd type="none" w="med" len="med"/>
            <a:tailEnd type="none" w="med" len="med"/>
          </a:ln>
        </p:spPr>
      </p:cxnSp>
      <p:pic>
        <p:nvPicPr>
          <p:cNvPr id="13" name="Google Shape;13;p2"/>
          <p:cNvPicPr preferRelativeResize="0"/>
          <p:nvPr/>
        </p:nvPicPr>
        <p:blipFill rotWithShape="1">
          <a:blip r:embed="rId3">
            <a:alphaModFix amt="3000"/>
          </a:blip>
          <a:srcRect b="36964"/>
          <a:stretch/>
        </p:blipFill>
        <p:spPr>
          <a:xfrm>
            <a:off x="-1371600" y="871025"/>
            <a:ext cx="6572567" cy="4991101"/>
          </a:xfrm>
          <a:prstGeom prst="rect">
            <a:avLst/>
          </a:prstGeom>
          <a:noFill/>
          <a:ln>
            <a:noFill/>
          </a:ln>
        </p:spPr>
      </p:pic>
      <p:sp>
        <p:nvSpPr>
          <p:cNvPr id="14" name="Google Shape;14;p2"/>
          <p:cNvSpPr txBox="1">
            <a:spLocks noGrp="1"/>
          </p:cNvSpPr>
          <p:nvPr>
            <p:ph type="ctrTitle"/>
          </p:nvPr>
        </p:nvSpPr>
        <p:spPr>
          <a:xfrm>
            <a:off x="716450" y="3803950"/>
            <a:ext cx="7838100" cy="482100"/>
          </a:xfrm>
          <a:prstGeom prst="rect">
            <a:avLst/>
          </a:prstGeom>
        </p:spPr>
        <p:txBody>
          <a:bodyPr spcFirstLastPara="1" wrap="square" lIns="91425" tIns="91425" rIns="91425" bIns="91425" anchor="t" anchorCtr="0">
            <a:normAutofit/>
          </a:bodyPr>
          <a:lstStyle>
            <a:lvl1pPr lvl="0" algn="r">
              <a:spcBef>
                <a:spcPts val="0"/>
              </a:spcBef>
              <a:spcAft>
                <a:spcPts val="0"/>
              </a:spcAft>
              <a:buSzPts val="2600"/>
              <a:buNone/>
              <a:defRPr sz="26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rot="10800000">
            <a:off x="2023725" y="-1324100"/>
            <a:ext cx="7902900" cy="7902900"/>
          </a:xfrm>
          <a:prstGeom prst="flowChartDelay">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w</a:t>
            </a:r>
            <a:endParaRPr/>
          </a:p>
        </p:txBody>
      </p:sp>
      <p:sp>
        <p:nvSpPr>
          <p:cNvPr id="17" name="Google Shape;17;p3"/>
          <p:cNvSpPr txBox="1">
            <a:spLocks noGrp="1"/>
          </p:cNvSpPr>
          <p:nvPr>
            <p:ph type="title"/>
          </p:nvPr>
        </p:nvSpPr>
        <p:spPr>
          <a:xfrm>
            <a:off x="2772400" y="1454275"/>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1"/>
              </a:buClr>
              <a:buSzPts val="2800"/>
              <a:buNone/>
              <a:defRPr>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19" name="Google Shape;19;p3"/>
          <p:cNvCxnSpPr/>
          <p:nvPr/>
        </p:nvCxnSpPr>
        <p:spPr>
          <a:xfrm>
            <a:off x="-19500" y="4663225"/>
            <a:ext cx="9183000" cy="0"/>
          </a:xfrm>
          <a:prstGeom prst="straightConnector1">
            <a:avLst/>
          </a:prstGeom>
          <a:noFill/>
          <a:ln w="38100" cap="flat" cmpd="sng">
            <a:solidFill>
              <a:srgbClr val="ECAD2F"/>
            </a:solidFill>
            <a:prstDash val="solid"/>
            <a:round/>
            <a:headEnd type="none" w="med" len="med"/>
            <a:tailEnd type="none" w="med" len="med"/>
          </a:ln>
        </p:spPr>
      </p:cxnSp>
      <p:pic>
        <p:nvPicPr>
          <p:cNvPr id="20" name="Google Shape;20;p3"/>
          <p:cNvPicPr preferRelativeResize="0"/>
          <p:nvPr/>
        </p:nvPicPr>
        <p:blipFill rotWithShape="1">
          <a:blip r:embed="rId2">
            <a:alphaModFix/>
          </a:blip>
          <a:srcRect b="34271"/>
          <a:stretch/>
        </p:blipFill>
        <p:spPr>
          <a:xfrm>
            <a:off x="7631550" y="659599"/>
            <a:ext cx="1154372" cy="9141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38" name="Google Shape;38;p6"/>
          <p:cNvCxnSpPr/>
          <p:nvPr/>
        </p:nvCxnSpPr>
        <p:spPr>
          <a:xfrm>
            <a:off x="-19500" y="4663225"/>
            <a:ext cx="9183000" cy="0"/>
          </a:xfrm>
          <a:prstGeom prst="straightConnector1">
            <a:avLst/>
          </a:prstGeom>
          <a:noFill/>
          <a:ln w="38100" cap="flat" cmpd="sng">
            <a:solidFill>
              <a:srgbClr val="ECAD2F"/>
            </a:solidFill>
            <a:prstDash val="solid"/>
            <a:round/>
            <a:headEnd type="none" w="med" len="med"/>
            <a:tailEnd type="none" w="med" len="med"/>
          </a:ln>
        </p:spPr>
      </p:cxnSp>
      <p:pic>
        <p:nvPicPr>
          <p:cNvPr id="39" name="Google Shape;39;p6"/>
          <p:cNvPicPr preferRelativeResize="0"/>
          <p:nvPr/>
        </p:nvPicPr>
        <p:blipFill rotWithShape="1">
          <a:blip r:embed="rId2">
            <a:alphaModFix/>
          </a:blip>
          <a:srcRect b="36964"/>
          <a:stretch/>
        </p:blipFill>
        <p:spPr>
          <a:xfrm>
            <a:off x="7603075" y="484125"/>
            <a:ext cx="1203749" cy="91410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p:nvPr/>
        </p:nvSpPr>
        <p:spPr>
          <a:xfrm rot="10800000" flipH="1">
            <a:off x="-523525" y="-1324100"/>
            <a:ext cx="7902900" cy="7902900"/>
          </a:xfrm>
          <a:prstGeom prst="flowChartDelay">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 name="Google Shape;42;p7"/>
          <p:cNvPicPr preferRelativeResize="0"/>
          <p:nvPr/>
        </p:nvPicPr>
        <p:blipFill rotWithShape="1">
          <a:blip r:embed="rId2">
            <a:alphaModFix/>
          </a:blip>
          <a:srcRect b="34271"/>
          <a:stretch/>
        </p:blipFill>
        <p:spPr>
          <a:xfrm flipH="1">
            <a:off x="617178" y="659599"/>
            <a:ext cx="1154372" cy="914101"/>
          </a:xfrm>
          <a:prstGeom prst="rect">
            <a:avLst/>
          </a:prstGeom>
          <a:noFill/>
          <a:ln>
            <a:noFill/>
          </a:ln>
        </p:spPr>
      </p:pic>
      <p:sp>
        <p:nvSpPr>
          <p:cNvPr id="43" name="Google Shape;43;p7"/>
          <p:cNvSpPr txBox="1">
            <a:spLocks noGrp="1"/>
          </p:cNvSpPr>
          <p:nvPr>
            <p:ph type="title"/>
          </p:nvPr>
        </p:nvSpPr>
        <p:spPr>
          <a:xfrm>
            <a:off x="2353425" y="49820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Clr>
                <a:srgbClr val="000000"/>
              </a:buClr>
              <a:buSzPts val="2400"/>
              <a:buNone/>
              <a:defRPr sz="2400">
                <a:solidFill>
                  <a:srgbClr val="000000"/>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4" name="Google Shape;44;p7"/>
          <p:cNvSpPr txBox="1">
            <a:spLocks noGrp="1"/>
          </p:cNvSpPr>
          <p:nvPr>
            <p:ph type="body" idx="1"/>
          </p:nvPr>
        </p:nvSpPr>
        <p:spPr>
          <a:xfrm>
            <a:off x="2353425" y="207700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rgbClr val="000000"/>
              </a:buClr>
              <a:buSzPts val="1300"/>
              <a:buFont typeface="Montserrat"/>
              <a:buChar char="●"/>
              <a:defRPr>
                <a:solidFill>
                  <a:srgbClr val="000000"/>
                </a:solidFill>
                <a:latin typeface="Montserrat"/>
                <a:ea typeface="Montserrat"/>
                <a:cs typeface="Montserrat"/>
                <a:sym typeface="Montserrat"/>
              </a:defRPr>
            </a:lvl1pPr>
            <a:lvl2pPr marL="914400" lvl="1" indent="-298450">
              <a:spcBef>
                <a:spcPts val="0"/>
              </a:spcBef>
              <a:spcAft>
                <a:spcPts val="0"/>
              </a:spcAft>
              <a:buClr>
                <a:srgbClr val="000000"/>
              </a:buClr>
              <a:buSzPts val="1100"/>
              <a:buChar char="○"/>
              <a:defRPr>
                <a:solidFill>
                  <a:srgbClr val="000000"/>
                </a:solidFill>
              </a:defRPr>
            </a:lvl2pPr>
            <a:lvl3pPr marL="1371600" lvl="2" indent="-298450">
              <a:spcBef>
                <a:spcPts val="0"/>
              </a:spcBef>
              <a:spcAft>
                <a:spcPts val="0"/>
              </a:spcAft>
              <a:buClr>
                <a:srgbClr val="000000"/>
              </a:buClr>
              <a:buSzPts val="1100"/>
              <a:buChar char="■"/>
              <a:defRPr>
                <a:solidFill>
                  <a:srgbClr val="000000"/>
                </a:solidFill>
              </a:defRPr>
            </a:lvl3pPr>
            <a:lvl4pPr marL="1828800" lvl="3" indent="-298450">
              <a:spcBef>
                <a:spcPts val="0"/>
              </a:spcBef>
              <a:spcAft>
                <a:spcPts val="0"/>
              </a:spcAft>
              <a:buClr>
                <a:srgbClr val="000000"/>
              </a:buClr>
              <a:buSzPts val="1100"/>
              <a:buChar char="●"/>
              <a:defRPr>
                <a:solidFill>
                  <a:srgbClr val="000000"/>
                </a:solidFill>
              </a:defRPr>
            </a:lvl4pPr>
            <a:lvl5pPr marL="2286000" lvl="4" indent="-298450">
              <a:spcBef>
                <a:spcPts val="0"/>
              </a:spcBef>
              <a:spcAft>
                <a:spcPts val="0"/>
              </a:spcAft>
              <a:buClr>
                <a:srgbClr val="000000"/>
              </a:buClr>
              <a:buSzPts val="1100"/>
              <a:buChar char="○"/>
              <a:defRPr>
                <a:solidFill>
                  <a:srgbClr val="000000"/>
                </a:solidFill>
              </a:defRPr>
            </a:lvl5pPr>
            <a:lvl6pPr marL="2743200" lvl="5" indent="-298450">
              <a:spcBef>
                <a:spcPts val="0"/>
              </a:spcBef>
              <a:spcAft>
                <a:spcPts val="0"/>
              </a:spcAft>
              <a:buClr>
                <a:srgbClr val="000000"/>
              </a:buClr>
              <a:buSzPts val="1100"/>
              <a:buChar char="■"/>
              <a:defRPr>
                <a:solidFill>
                  <a:srgbClr val="000000"/>
                </a:solidFill>
              </a:defRPr>
            </a:lvl6pPr>
            <a:lvl7pPr marL="3200400" lvl="6" indent="-298450">
              <a:spcBef>
                <a:spcPts val="0"/>
              </a:spcBef>
              <a:spcAft>
                <a:spcPts val="0"/>
              </a:spcAft>
              <a:buClr>
                <a:srgbClr val="000000"/>
              </a:buClr>
              <a:buSzPts val="1100"/>
              <a:buChar char="●"/>
              <a:defRPr>
                <a:solidFill>
                  <a:srgbClr val="000000"/>
                </a:solidFill>
              </a:defRPr>
            </a:lvl7pPr>
            <a:lvl8pPr marL="3657600" lvl="7" indent="-298450">
              <a:spcBef>
                <a:spcPts val="0"/>
              </a:spcBef>
              <a:spcAft>
                <a:spcPts val="0"/>
              </a:spcAft>
              <a:buClr>
                <a:srgbClr val="000000"/>
              </a:buClr>
              <a:buSzPts val="1100"/>
              <a:buChar char="○"/>
              <a:defRPr>
                <a:solidFill>
                  <a:srgbClr val="000000"/>
                </a:solidFill>
              </a:defRPr>
            </a:lvl8pPr>
            <a:lvl9pPr marL="4114800" lvl="8" indent="-298450">
              <a:spcBef>
                <a:spcPts val="0"/>
              </a:spcBef>
              <a:spcAft>
                <a:spcPts val="0"/>
              </a:spcAft>
              <a:buClr>
                <a:srgbClr val="000000"/>
              </a:buClr>
              <a:buSzPts val="1100"/>
              <a:buChar char="■"/>
              <a:defRPr>
                <a:solidFill>
                  <a:srgbClr val="000000"/>
                </a:solidFill>
              </a:defRPr>
            </a:lvl9pPr>
          </a:lstStyle>
          <a:p>
            <a:endParaRPr/>
          </a:p>
        </p:txBody>
      </p:sp>
      <p:sp>
        <p:nvSpPr>
          <p:cNvPr id="45" name="Google Shape;4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46" name="Google Shape;46;p7"/>
          <p:cNvCxnSpPr/>
          <p:nvPr/>
        </p:nvCxnSpPr>
        <p:spPr>
          <a:xfrm>
            <a:off x="-19500" y="4663225"/>
            <a:ext cx="9183000" cy="0"/>
          </a:xfrm>
          <a:prstGeom prst="straightConnector1">
            <a:avLst/>
          </a:prstGeom>
          <a:noFill/>
          <a:ln w="38100" cap="flat" cmpd="sng">
            <a:solidFill>
              <a:srgbClr val="ECAD2F"/>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9" name="Google Shape;49;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0" name="Google Shape;50;p8"/>
          <p:cNvPicPr preferRelativeResize="0"/>
          <p:nvPr/>
        </p:nvPicPr>
        <p:blipFill rotWithShape="1">
          <a:blip r:embed="rId2">
            <a:alphaModFix amt="3000"/>
          </a:blip>
          <a:srcRect b="36964"/>
          <a:stretch/>
        </p:blipFill>
        <p:spPr>
          <a:xfrm>
            <a:off x="4123399" y="76200"/>
            <a:ext cx="5871001" cy="4458325"/>
          </a:xfrm>
          <a:prstGeom prst="rect">
            <a:avLst/>
          </a:prstGeom>
          <a:noFill/>
          <a:ln>
            <a:noFill/>
          </a:ln>
        </p:spPr>
      </p:pic>
      <p:cxnSp>
        <p:nvCxnSpPr>
          <p:cNvPr id="51" name="Google Shape;51;p8"/>
          <p:cNvCxnSpPr/>
          <p:nvPr/>
        </p:nvCxnSpPr>
        <p:spPr>
          <a:xfrm>
            <a:off x="-19500" y="4663225"/>
            <a:ext cx="9183000" cy="0"/>
          </a:xfrm>
          <a:prstGeom prst="straightConnector1">
            <a:avLst/>
          </a:prstGeom>
          <a:noFill/>
          <a:ln w="38100" cap="flat" cmpd="sng">
            <a:solidFill>
              <a:srgbClr val="ECAD2F"/>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52"/>
        <p:cNvGrpSpPr/>
        <p:nvPr/>
      </p:nvGrpSpPr>
      <p:grpSpPr>
        <a:xfrm>
          <a:off x="0" y="0"/>
          <a:ext cx="0" cy="0"/>
          <a:chOff x="0" y="0"/>
          <a:chExt cx="0" cy="0"/>
        </a:xfrm>
      </p:grpSpPr>
      <p:pic>
        <p:nvPicPr>
          <p:cNvPr id="53" name="Google Shape;53;p9"/>
          <p:cNvPicPr preferRelativeResize="0"/>
          <p:nvPr/>
        </p:nvPicPr>
        <p:blipFill rotWithShape="1">
          <a:blip r:embed="rId2">
            <a:alphaModFix amt="6000"/>
          </a:blip>
          <a:srcRect l="-251" r="72890"/>
          <a:stretch/>
        </p:blipFill>
        <p:spPr>
          <a:xfrm>
            <a:off x="4310200" y="381425"/>
            <a:ext cx="5469049" cy="4153100"/>
          </a:xfrm>
          <a:prstGeom prst="rect">
            <a:avLst/>
          </a:prstGeom>
          <a:noFill/>
          <a:ln>
            <a:noFill/>
          </a:ln>
        </p:spPr>
      </p:pic>
      <p:sp>
        <p:nvSpPr>
          <p:cNvPr id="54" name="Google Shape;54;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Clr>
                <a:srgbClr val="006DB7"/>
              </a:buClr>
              <a:buSzPts val="2400"/>
              <a:buNone/>
              <a:defRPr sz="2400">
                <a:solidFill>
                  <a:srgbClr val="006DB7"/>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5" name="Google Shape;55;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dk1"/>
              </a:buClr>
              <a:buSzPts val="1300"/>
              <a:buFont typeface="Montserrat"/>
              <a:buNone/>
              <a:defRPr>
                <a:solidFill>
                  <a:schemeClr val="dk1"/>
                </a:solidFill>
                <a:latin typeface="Montserrat"/>
                <a:ea typeface="Montserrat"/>
                <a:cs typeface="Montserrat"/>
                <a:sym typeface="Montserrat"/>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56" name="Google Shape;56;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dk1"/>
              </a:buClr>
              <a:buSzPts val="1300"/>
              <a:buFont typeface="Montserrat"/>
              <a:buChar char="●"/>
              <a:defRPr>
                <a:solidFill>
                  <a:schemeClr val="dk1"/>
                </a:solidFill>
                <a:latin typeface="Montserrat"/>
                <a:ea typeface="Montserrat"/>
                <a:cs typeface="Montserrat"/>
                <a:sym typeface="Montserrat"/>
              </a:defRPr>
            </a:lvl1pPr>
            <a:lvl2pPr marL="914400" lvl="1" indent="-298450">
              <a:spcBef>
                <a:spcPts val="0"/>
              </a:spcBef>
              <a:spcAft>
                <a:spcPts val="0"/>
              </a:spcAft>
              <a:buClr>
                <a:schemeClr val="dk1"/>
              </a:buClr>
              <a:buSzPts val="1100"/>
              <a:buChar char="○"/>
              <a:defRPr>
                <a:solidFill>
                  <a:schemeClr val="dk1"/>
                </a:solidFill>
              </a:defRPr>
            </a:lvl2pPr>
            <a:lvl3pPr marL="1371600" lvl="2" indent="-298450">
              <a:spcBef>
                <a:spcPts val="0"/>
              </a:spcBef>
              <a:spcAft>
                <a:spcPts val="0"/>
              </a:spcAft>
              <a:buClr>
                <a:schemeClr val="dk1"/>
              </a:buClr>
              <a:buSzPts val="1100"/>
              <a:buChar char="■"/>
              <a:defRPr>
                <a:solidFill>
                  <a:schemeClr val="dk1"/>
                </a:solidFill>
              </a:defRPr>
            </a:lvl3pPr>
            <a:lvl4pPr marL="1828800" lvl="3" indent="-298450">
              <a:spcBef>
                <a:spcPts val="0"/>
              </a:spcBef>
              <a:spcAft>
                <a:spcPts val="0"/>
              </a:spcAft>
              <a:buClr>
                <a:schemeClr val="dk1"/>
              </a:buClr>
              <a:buSzPts val="1100"/>
              <a:buChar char="●"/>
              <a:defRPr>
                <a:solidFill>
                  <a:schemeClr val="dk1"/>
                </a:solidFill>
              </a:defRPr>
            </a:lvl4pPr>
            <a:lvl5pPr marL="2286000" lvl="4" indent="-298450">
              <a:spcBef>
                <a:spcPts val="0"/>
              </a:spcBef>
              <a:spcAft>
                <a:spcPts val="0"/>
              </a:spcAft>
              <a:buClr>
                <a:schemeClr val="dk1"/>
              </a:buClr>
              <a:buSzPts val="1100"/>
              <a:buChar char="○"/>
              <a:defRPr>
                <a:solidFill>
                  <a:schemeClr val="dk1"/>
                </a:solidFill>
              </a:defRPr>
            </a:lvl5pPr>
            <a:lvl6pPr marL="2743200" lvl="5" indent="-298450">
              <a:spcBef>
                <a:spcPts val="0"/>
              </a:spcBef>
              <a:spcAft>
                <a:spcPts val="0"/>
              </a:spcAft>
              <a:buClr>
                <a:schemeClr val="dk1"/>
              </a:buClr>
              <a:buSzPts val="1100"/>
              <a:buChar char="■"/>
              <a:defRPr>
                <a:solidFill>
                  <a:schemeClr val="dk1"/>
                </a:solidFill>
              </a:defRPr>
            </a:lvl6pPr>
            <a:lvl7pPr marL="3200400" lvl="6" indent="-298450">
              <a:spcBef>
                <a:spcPts val="0"/>
              </a:spcBef>
              <a:spcAft>
                <a:spcPts val="0"/>
              </a:spcAft>
              <a:buClr>
                <a:schemeClr val="dk1"/>
              </a:buClr>
              <a:buSzPts val="1100"/>
              <a:buChar char="●"/>
              <a:defRPr>
                <a:solidFill>
                  <a:schemeClr val="dk1"/>
                </a:solidFill>
              </a:defRPr>
            </a:lvl7pPr>
            <a:lvl8pPr marL="3657600" lvl="7" indent="-298450">
              <a:spcBef>
                <a:spcPts val="0"/>
              </a:spcBef>
              <a:spcAft>
                <a:spcPts val="0"/>
              </a:spcAft>
              <a:buClr>
                <a:schemeClr val="dk1"/>
              </a:buClr>
              <a:buSzPts val="1100"/>
              <a:buChar char="○"/>
              <a:defRPr>
                <a:solidFill>
                  <a:schemeClr val="dk1"/>
                </a:solidFill>
              </a:defRPr>
            </a:lvl8pPr>
            <a:lvl9pPr marL="4114800" lvl="8" indent="-298450">
              <a:spcBef>
                <a:spcPts val="0"/>
              </a:spcBef>
              <a:spcAft>
                <a:spcPts val="0"/>
              </a:spcAft>
              <a:buClr>
                <a:schemeClr val="dk1"/>
              </a:buClr>
              <a:buSzPts val="1100"/>
              <a:buChar char="■"/>
              <a:defRPr>
                <a:solidFill>
                  <a:schemeClr val="dk1"/>
                </a:solidFill>
              </a:defRPr>
            </a:lvl9pPr>
          </a:lstStyle>
          <a:p>
            <a:endParaRPr/>
          </a:p>
        </p:txBody>
      </p:sp>
      <p:sp>
        <p:nvSpPr>
          <p:cNvPr id="57" name="Google Shape;5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rgbClr val="006DB7"/>
                </a:solidFill>
              </a:defRPr>
            </a:lvl1pPr>
            <a:lvl2pPr lvl="1">
              <a:buNone/>
              <a:defRPr>
                <a:solidFill>
                  <a:srgbClr val="006DB7"/>
                </a:solidFill>
              </a:defRPr>
            </a:lvl2pPr>
            <a:lvl3pPr lvl="2">
              <a:buNone/>
              <a:defRPr>
                <a:solidFill>
                  <a:srgbClr val="006DB7"/>
                </a:solidFill>
              </a:defRPr>
            </a:lvl3pPr>
            <a:lvl4pPr lvl="3">
              <a:buNone/>
              <a:defRPr>
                <a:solidFill>
                  <a:srgbClr val="006DB7"/>
                </a:solidFill>
              </a:defRPr>
            </a:lvl4pPr>
            <a:lvl5pPr lvl="4">
              <a:buNone/>
              <a:defRPr>
                <a:solidFill>
                  <a:srgbClr val="006DB7"/>
                </a:solidFill>
              </a:defRPr>
            </a:lvl5pPr>
            <a:lvl6pPr lvl="5">
              <a:buNone/>
              <a:defRPr>
                <a:solidFill>
                  <a:srgbClr val="006DB7"/>
                </a:solidFill>
              </a:defRPr>
            </a:lvl6pPr>
            <a:lvl7pPr lvl="6">
              <a:buNone/>
              <a:defRPr>
                <a:solidFill>
                  <a:srgbClr val="006DB7"/>
                </a:solidFill>
              </a:defRPr>
            </a:lvl7pPr>
            <a:lvl8pPr lvl="7">
              <a:buNone/>
              <a:defRPr>
                <a:solidFill>
                  <a:srgbClr val="006DB7"/>
                </a:solidFill>
              </a:defRPr>
            </a:lvl8pPr>
            <a:lvl9pPr lvl="8">
              <a:buNone/>
              <a:defRPr>
                <a:solidFill>
                  <a:srgbClr val="006DB7"/>
                </a:solidFill>
              </a:defRPr>
            </a:lvl9pPr>
          </a:lstStyle>
          <a:p>
            <a:pPr marL="0" lvl="0" indent="0" algn="r" rtl="0">
              <a:spcBef>
                <a:spcPts val="0"/>
              </a:spcBef>
              <a:spcAft>
                <a:spcPts val="0"/>
              </a:spcAft>
              <a:buNone/>
            </a:pPr>
            <a:fld id="{00000000-1234-1234-1234-123412341234}" type="slidenum">
              <a:rPr lang="en"/>
              <a:t>‹#›</a:t>
            </a:fld>
            <a:endParaRPr/>
          </a:p>
        </p:txBody>
      </p:sp>
      <p:cxnSp>
        <p:nvCxnSpPr>
          <p:cNvPr id="58" name="Google Shape;58;p9"/>
          <p:cNvCxnSpPr/>
          <p:nvPr/>
        </p:nvCxnSpPr>
        <p:spPr>
          <a:xfrm>
            <a:off x="-38242" y="4860017"/>
            <a:ext cx="8510700" cy="0"/>
          </a:xfrm>
          <a:prstGeom prst="straightConnector1">
            <a:avLst/>
          </a:prstGeom>
          <a:noFill/>
          <a:ln w="38100" cap="flat" cmpd="sng">
            <a:solidFill>
              <a:srgbClr val="ECAD2F"/>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0"/>
          <p:cNvSpPr txBox="1">
            <a:spLocks noGrp="1"/>
          </p:cNvSpPr>
          <p:nvPr>
            <p:ph type="body" idx="1"/>
          </p:nvPr>
        </p:nvSpPr>
        <p:spPr>
          <a:xfrm>
            <a:off x="570496" y="4336950"/>
            <a:ext cx="7405200" cy="5592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Font typeface="Montserrat SemiBold"/>
              <a:buNone/>
              <a:defRPr>
                <a:latin typeface="Montserrat SemiBold"/>
                <a:ea typeface="Montserrat SemiBold"/>
                <a:cs typeface="Montserrat SemiBold"/>
                <a:sym typeface="Montserrat SemiBold"/>
              </a:defRPr>
            </a:lvl1pPr>
          </a:lstStyle>
          <a:p>
            <a:endParaRPr/>
          </a:p>
        </p:txBody>
      </p:sp>
      <p:sp>
        <p:nvSpPr>
          <p:cNvPr id="61" name="Google Shape;6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2" name="Google Shape;62;p10"/>
          <p:cNvSpPr/>
          <p:nvPr/>
        </p:nvSpPr>
        <p:spPr>
          <a:xfrm rot="-5400000" flipH="1">
            <a:off x="-101600" y="-6084750"/>
            <a:ext cx="10364400" cy="10571700"/>
          </a:xfrm>
          <a:prstGeom prst="flowChartDelay">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 name="Google Shape;63;p10"/>
          <p:cNvCxnSpPr/>
          <p:nvPr/>
        </p:nvCxnSpPr>
        <p:spPr>
          <a:xfrm>
            <a:off x="4437525" y="4663225"/>
            <a:ext cx="4725900" cy="0"/>
          </a:xfrm>
          <a:prstGeom prst="straightConnector1">
            <a:avLst/>
          </a:prstGeom>
          <a:noFill/>
          <a:ln w="38100" cap="flat" cmpd="sng">
            <a:solidFill>
              <a:srgbClr val="ECAD2F"/>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Font typeface="EB Garamond"/>
              <a:buNone/>
              <a:defRPr sz="8000" b="1">
                <a:latin typeface="EB Garamond"/>
                <a:ea typeface="EB Garamond"/>
                <a:cs typeface="EB Garamond"/>
                <a:sym typeface="EB Garamond"/>
              </a:defRPr>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66" name="Google Shape;6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Font typeface="Montserrat"/>
              <a:buChar char="●"/>
              <a:defRPr>
                <a:latin typeface="Montserrat"/>
                <a:ea typeface="Montserrat"/>
                <a:cs typeface="Montserrat"/>
                <a:sym typeface="Montserrat"/>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7" name="Google Shape;6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68" name="Google Shape;68;p11"/>
          <p:cNvPicPr preferRelativeResize="0"/>
          <p:nvPr/>
        </p:nvPicPr>
        <p:blipFill rotWithShape="1">
          <a:blip r:embed="rId2">
            <a:alphaModFix amt="3000"/>
          </a:blip>
          <a:srcRect b="36964"/>
          <a:stretch/>
        </p:blipFill>
        <p:spPr>
          <a:xfrm>
            <a:off x="3694925" y="152400"/>
            <a:ext cx="6572567" cy="499110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71" name="Google Shape;71;p12"/>
          <p:cNvPicPr preferRelativeResize="0"/>
          <p:nvPr/>
        </p:nvPicPr>
        <p:blipFill>
          <a:blip r:embed="rId2">
            <a:alphaModFix/>
          </a:blip>
          <a:stretch>
            <a:fillRect/>
          </a:stretch>
        </p:blipFill>
        <p:spPr>
          <a:xfrm>
            <a:off x="2173200" y="2073338"/>
            <a:ext cx="4797601" cy="9968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rgbClr val="006DB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EB Garamond SemiBold"/>
              <a:buChar char="●"/>
              <a:defRPr sz="1300">
                <a:solidFill>
                  <a:schemeClr val="lt1"/>
                </a:solidFill>
                <a:latin typeface="EB Garamond SemiBold"/>
                <a:ea typeface="EB Garamond SemiBold"/>
                <a:cs typeface="EB Garamond SemiBold"/>
                <a:sym typeface="EB Garamond SemiBold"/>
              </a:defRPr>
            </a:lvl1pPr>
            <a:lvl2pPr marL="914400" lvl="1"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2pPr>
            <a:lvl3pPr marL="1371600" lvl="2"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3pPr>
            <a:lvl4pPr marL="1828800" lvl="3"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4pPr>
            <a:lvl5pPr marL="2286000" lvl="4"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5pPr>
            <a:lvl6pPr marL="2743200" lvl="5"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6pPr>
            <a:lvl7pPr marL="3200400" lvl="6"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7pPr>
            <a:lvl8pPr marL="3657600" lvl="7"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8pPr>
            <a:lvl9pPr marL="4114800" lvl="8"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3"/>
          <p:cNvSpPr txBox="1">
            <a:spLocks noGrp="1"/>
          </p:cNvSpPr>
          <p:nvPr>
            <p:ph type="ctrTitle"/>
          </p:nvPr>
        </p:nvSpPr>
        <p:spPr>
          <a:xfrm>
            <a:off x="716450" y="3803950"/>
            <a:ext cx="7838100" cy="48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100"/>
              <a:t>A WARM HEARTED, HOLY SPIRIT INSPIRED CHURCH</a:t>
            </a:r>
            <a:endParaRPr sz="2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565149"/>
            <a:ext cx="4587000" cy="958184"/>
          </a:xfrm>
          <a:prstGeom prst="rect">
            <a:avLst/>
          </a:prstGeom>
        </p:spPr>
        <p:txBody>
          <a:bodyPr spcFirstLastPara="1" wrap="square" lIns="91425" tIns="91425" rIns="91425" bIns="91425" anchor="t" anchorCtr="0">
            <a:noAutofit/>
          </a:bodyPr>
          <a:lstStyle/>
          <a:p>
            <a:pPr lvl="0"/>
            <a:r>
              <a:rPr lang="en" sz="3200" dirty="0">
                <a:latin typeface="EB Garamond"/>
                <a:ea typeface="EB Garamond"/>
                <a:cs typeface="EB Garamond"/>
                <a:sym typeface="EB Garamond"/>
              </a:rPr>
              <a:t>CONNECTIONAL FUNDING</a:t>
            </a:r>
            <a:endParaRPr sz="3200" dirty="0">
              <a:latin typeface="EB Garamond"/>
              <a:ea typeface="EB Garamond"/>
              <a:cs typeface="EB Garamond"/>
              <a:sym typeface="EB Garamond"/>
            </a:endParaRPr>
          </a:p>
        </p:txBody>
      </p:sp>
      <p:sp>
        <p:nvSpPr>
          <p:cNvPr id="89" name="Google Shape;89;p15"/>
          <p:cNvSpPr txBox="1"/>
          <p:nvPr/>
        </p:nvSpPr>
        <p:spPr>
          <a:xfrm>
            <a:off x="930750" y="2716968"/>
            <a:ext cx="5957160" cy="1292631"/>
          </a:xfrm>
          <a:prstGeom prst="rect">
            <a:avLst/>
          </a:prstGeom>
          <a:noFill/>
          <a:ln>
            <a:noFill/>
          </a:ln>
        </p:spPr>
        <p:txBody>
          <a:bodyPr spcFirstLastPara="1" wrap="square" lIns="91425" tIns="91425" rIns="91425" bIns="91425" anchor="t" anchorCtr="0">
            <a:spAutoFit/>
          </a:bodyPr>
          <a:lstStyle/>
          <a:p>
            <a:pPr marL="0" indent="0">
              <a:buNone/>
            </a:pPr>
            <a:r>
              <a:rPr lang="en-US" sz="1800" dirty="0">
                <a:latin typeface="Montserrat" pitchFamily="2" charset="77"/>
              </a:rPr>
              <a:t>Each local church of the Global Methodist Church contributes financially to the ministry of the Church beyond the local church through connectional funding. </a:t>
            </a:r>
          </a:p>
        </p:txBody>
      </p:sp>
      <p:cxnSp>
        <p:nvCxnSpPr>
          <p:cNvPr id="90" name="Google Shape;90;p15"/>
          <p:cNvCxnSpPr/>
          <p:nvPr/>
        </p:nvCxnSpPr>
        <p:spPr>
          <a:xfrm>
            <a:off x="758350" y="2620150"/>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2082297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53457" y="962205"/>
            <a:ext cx="5221589" cy="1148700"/>
          </a:xfrm>
          <a:prstGeom prst="rect">
            <a:avLst/>
          </a:prstGeom>
        </p:spPr>
        <p:txBody>
          <a:bodyPr spcFirstLastPara="1" wrap="square" lIns="91425" tIns="91425" rIns="91425" bIns="91425" anchor="ctr" anchorCtr="0">
            <a:normAutofit fontScale="90000"/>
          </a:bodyPr>
          <a:lstStyle/>
          <a:p>
            <a:pPr lvl="0"/>
            <a:r>
              <a:rPr lang="en" sz="3600" dirty="0">
                <a:latin typeface="EB Garamond"/>
                <a:ea typeface="EB Garamond"/>
                <a:cs typeface="EB Garamond"/>
                <a:sym typeface="EB Garamond"/>
              </a:rPr>
              <a:t>CONNECTIONAL FUNDING</a:t>
            </a:r>
            <a:endParaRPr sz="3600" dirty="0">
              <a:latin typeface="EB Garamond"/>
              <a:ea typeface="EB Garamond"/>
              <a:cs typeface="EB Garamond"/>
              <a:sym typeface="EB Garamond"/>
            </a:endParaRPr>
          </a:p>
        </p:txBody>
      </p:sp>
      <p:cxnSp>
        <p:nvCxnSpPr>
          <p:cNvPr id="83" name="Google Shape;83;p14"/>
          <p:cNvCxnSpPr/>
          <p:nvPr/>
        </p:nvCxnSpPr>
        <p:spPr>
          <a:xfrm>
            <a:off x="2634183" y="2110905"/>
            <a:ext cx="1002600" cy="0"/>
          </a:xfrm>
          <a:prstGeom prst="straightConnector1">
            <a:avLst/>
          </a:prstGeom>
          <a:noFill/>
          <a:ln w="9525" cap="flat" cmpd="sng">
            <a:solidFill>
              <a:srgbClr val="ECAD2F"/>
            </a:solidFill>
            <a:prstDash val="solid"/>
            <a:round/>
            <a:headEnd type="none" w="med" len="med"/>
            <a:tailEnd type="none" w="med" len="med"/>
          </a:ln>
        </p:spPr>
      </p:cxnSp>
      <p:sp>
        <p:nvSpPr>
          <p:cNvPr id="2" name="Google Shape;89;p15">
            <a:extLst>
              <a:ext uri="{FF2B5EF4-FFF2-40B4-BE49-F238E27FC236}">
                <a16:creationId xmlns:a16="http://schemas.microsoft.com/office/drawing/2014/main" id="{0FFBEFF6-14B1-2258-61FC-DF6D446F1D9D}"/>
              </a:ext>
            </a:extLst>
          </p:cNvPr>
          <p:cNvSpPr txBox="1"/>
          <p:nvPr/>
        </p:nvSpPr>
        <p:spPr>
          <a:xfrm>
            <a:off x="2634183" y="2386279"/>
            <a:ext cx="5957160" cy="1846629"/>
          </a:xfrm>
          <a:prstGeom prst="rect">
            <a:avLst/>
          </a:prstGeom>
          <a:noFill/>
          <a:ln>
            <a:noFill/>
          </a:ln>
        </p:spPr>
        <p:txBody>
          <a:bodyPr spcFirstLastPara="1" wrap="square" lIns="91425" tIns="91425" rIns="91425" bIns="91425" anchor="t" anchorCtr="0">
            <a:spAutoFit/>
          </a:bodyPr>
          <a:lstStyle/>
          <a:p>
            <a:pPr marL="0" indent="0">
              <a:buNone/>
            </a:pPr>
            <a:r>
              <a:rPr lang="en-US" sz="1800" dirty="0">
                <a:latin typeface="Montserrat" pitchFamily="2" charset="77"/>
              </a:rPr>
              <a:t>The local church pays up to 1.5% of its operating income for general church connectional funding. The amount set can be less than the ceiling. The Transitional Leadership Council has set general church connectional funding at 1% of operating income initially.</a:t>
            </a:r>
          </a:p>
        </p:txBody>
      </p:sp>
    </p:spTree>
    <p:extLst>
      <p:ext uri="{BB962C8B-B14F-4D97-AF65-F5344CB8AC3E}">
        <p14:creationId xmlns:p14="http://schemas.microsoft.com/office/powerpoint/2010/main" val="2915493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1946750" y="707729"/>
            <a:ext cx="4587000" cy="958184"/>
          </a:xfrm>
          <a:prstGeom prst="rect">
            <a:avLst/>
          </a:prstGeom>
        </p:spPr>
        <p:txBody>
          <a:bodyPr spcFirstLastPara="1" wrap="square" lIns="91425" tIns="91425" rIns="91425" bIns="91425" anchor="t" anchorCtr="0">
            <a:noAutofit/>
          </a:bodyPr>
          <a:lstStyle/>
          <a:p>
            <a:pPr lvl="0"/>
            <a:r>
              <a:rPr lang="en" sz="3200" dirty="0">
                <a:latin typeface="EB Garamond"/>
                <a:ea typeface="EB Garamond"/>
                <a:cs typeface="EB Garamond"/>
                <a:sym typeface="EB Garamond"/>
              </a:rPr>
              <a:t>CONNECTIONAL FUNDING</a:t>
            </a:r>
            <a:endParaRPr sz="3200" dirty="0">
              <a:latin typeface="EB Garamond"/>
              <a:ea typeface="EB Garamond"/>
              <a:cs typeface="EB Garamond"/>
              <a:sym typeface="EB Garamond"/>
            </a:endParaRPr>
          </a:p>
        </p:txBody>
      </p:sp>
      <p:sp>
        <p:nvSpPr>
          <p:cNvPr id="89" name="Google Shape;89;p15"/>
          <p:cNvSpPr txBox="1"/>
          <p:nvPr/>
        </p:nvSpPr>
        <p:spPr>
          <a:xfrm>
            <a:off x="888417" y="2156883"/>
            <a:ext cx="5957160" cy="2400627"/>
          </a:xfrm>
          <a:prstGeom prst="rect">
            <a:avLst/>
          </a:prstGeom>
          <a:noFill/>
          <a:ln>
            <a:noFill/>
          </a:ln>
        </p:spPr>
        <p:txBody>
          <a:bodyPr spcFirstLastPara="1" wrap="square" lIns="91425" tIns="91425" rIns="91425" bIns="91425" anchor="t" anchorCtr="0">
            <a:spAutoFit/>
          </a:bodyPr>
          <a:lstStyle/>
          <a:p>
            <a:pPr marL="0" indent="0">
              <a:buNone/>
            </a:pPr>
            <a:r>
              <a:rPr lang="en-US" sz="1800" dirty="0">
                <a:latin typeface="Montserrat" pitchFamily="2" charset="77"/>
              </a:rPr>
              <a:t>The local church pays up to 5% of its operating income for annual conference connectional funding. The amount set can be less than the ceiling. The Transitional Leadership Council has set annual conference connectional funding at 1% of operational income during this initial period. Once annual conferences are formed, they will each set their own respective percentages.</a:t>
            </a:r>
          </a:p>
        </p:txBody>
      </p:sp>
      <p:cxnSp>
        <p:nvCxnSpPr>
          <p:cNvPr id="90" name="Google Shape;90;p15"/>
          <p:cNvCxnSpPr/>
          <p:nvPr/>
        </p:nvCxnSpPr>
        <p:spPr>
          <a:xfrm>
            <a:off x="801031" y="1979083"/>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1145352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53457" y="197151"/>
            <a:ext cx="5221589" cy="1148700"/>
          </a:xfrm>
          <a:prstGeom prst="rect">
            <a:avLst/>
          </a:prstGeom>
        </p:spPr>
        <p:txBody>
          <a:bodyPr spcFirstLastPara="1" wrap="square" lIns="91425" tIns="91425" rIns="91425" bIns="91425" anchor="ctr" anchorCtr="0">
            <a:normAutofit fontScale="90000"/>
          </a:bodyPr>
          <a:lstStyle/>
          <a:p>
            <a:pPr lvl="0"/>
            <a:r>
              <a:rPr lang="en" sz="3600" dirty="0">
                <a:latin typeface="EB Garamond"/>
                <a:ea typeface="EB Garamond"/>
                <a:cs typeface="EB Garamond"/>
                <a:sym typeface="EB Garamond"/>
              </a:rPr>
              <a:t>CONNECTIONAL FUNDING</a:t>
            </a:r>
            <a:endParaRPr sz="3600" dirty="0">
              <a:latin typeface="EB Garamond"/>
              <a:ea typeface="EB Garamond"/>
              <a:cs typeface="EB Garamond"/>
              <a:sym typeface="EB Garamond"/>
            </a:endParaRPr>
          </a:p>
        </p:txBody>
      </p:sp>
      <p:cxnSp>
        <p:nvCxnSpPr>
          <p:cNvPr id="83" name="Google Shape;83;p14"/>
          <p:cNvCxnSpPr/>
          <p:nvPr/>
        </p:nvCxnSpPr>
        <p:spPr>
          <a:xfrm>
            <a:off x="2634183" y="1345851"/>
            <a:ext cx="1002600" cy="0"/>
          </a:xfrm>
          <a:prstGeom prst="straightConnector1">
            <a:avLst/>
          </a:prstGeom>
          <a:noFill/>
          <a:ln w="9525" cap="flat" cmpd="sng">
            <a:solidFill>
              <a:srgbClr val="ECAD2F"/>
            </a:solidFill>
            <a:prstDash val="solid"/>
            <a:round/>
            <a:headEnd type="none" w="med" len="med"/>
            <a:tailEnd type="none" w="med" len="med"/>
          </a:ln>
        </p:spPr>
      </p:cxnSp>
      <p:sp>
        <p:nvSpPr>
          <p:cNvPr id="2" name="Google Shape;89;p15">
            <a:extLst>
              <a:ext uri="{FF2B5EF4-FFF2-40B4-BE49-F238E27FC236}">
                <a16:creationId xmlns:a16="http://schemas.microsoft.com/office/drawing/2014/main" id="{0FFBEFF6-14B1-2258-61FC-DF6D446F1D9D}"/>
              </a:ext>
            </a:extLst>
          </p:cNvPr>
          <p:cNvSpPr txBox="1"/>
          <p:nvPr/>
        </p:nvSpPr>
        <p:spPr>
          <a:xfrm>
            <a:off x="2753457" y="1392898"/>
            <a:ext cx="5957160" cy="2400627"/>
          </a:xfrm>
          <a:prstGeom prst="rect">
            <a:avLst/>
          </a:prstGeom>
          <a:noFill/>
          <a:ln>
            <a:noFill/>
          </a:ln>
        </p:spPr>
        <p:txBody>
          <a:bodyPr spcFirstLastPara="1" wrap="square" lIns="91425" tIns="91425" rIns="91425" bIns="91425" anchor="t" anchorCtr="0">
            <a:spAutoFit/>
          </a:bodyPr>
          <a:lstStyle/>
          <a:p>
            <a:pPr marL="0" indent="0">
              <a:buNone/>
            </a:pPr>
            <a:r>
              <a:rPr lang="en-US" sz="1800" dirty="0">
                <a:latin typeface="Montserrat" pitchFamily="2" charset="77"/>
              </a:rPr>
              <a:t>Once a provisional annual conference is formed in an area, the provisional annual conference will determine the percentage of operating income that is to be paid as annual conference connectional funding. However, the percentage cannot exceed the 5% ceiling unless 2/3 of the provisional annual conference delegates vote to raise the ceiling.</a:t>
            </a:r>
          </a:p>
        </p:txBody>
      </p:sp>
    </p:spTree>
    <p:extLst>
      <p:ext uri="{BB962C8B-B14F-4D97-AF65-F5344CB8AC3E}">
        <p14:creationId xmlns:p14="http://schemas.microsoft.com/office/powerpoint/2010/main" val="4259509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2" name="TextBox 1">
            <a:extLst>
              <a:ext uri="{FF2B5EF4-FFF2-40B4-BE49-F238E27FC236}">
                <a16:creationId xmlns:a16="http://schemas.microsoft.com/office/drawing/2014/main" id="{3222268E-3DC4-B149-AA7E-01A8FAFBD979}"/>
              </a:ext>
            </a:extLst>
          </p:cNvPr>
          <p:cNvSpPr txBox="1"/>
          <p:nvPr/>
        </p:nvSpPr>
        <p:spPr>
          <a:xfrm>
            <a:off x="3862698" y="3085032"/>
            <a:ext cx="2486827" cy="338554"/>
          </a:xfrm>
          <a:prstGeom prst="rect">
            <a:avLst/>
          </a:prstGeom>
          <a:noFill/>
        </p:spPr>
        <p:txBody>
          <a:bodyPr wrap="square" rtlCol="0">
            <a:spAutoFit/>
          </a:bodyPr>
          <a:lstStyle/>
          <a:p>
            <a:r>
              <a:rPr lang="en-US" sz="1600" err="1">
                <a:solidFill>
                  <a:schemeClr val="bg1"/>
                </a:solidFill>
              </a:rPr>
              <a:t>www.globalmethodist.org</a:t>
            </a:r>
            <a:endParaRPr lang="en-US" sz="1600">
              <a:solidFill>
                <a:schemeClr val="bg1"/>
              </a:solidFill>
            </a:endParaRPr>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212</Words>
  <Application>Microsoft Macintosh PowerPoint</Application>
  <PresentationFormat>On-screen Show (16:9)</PresentationFormat>
  <Paragraphs>10</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Lato</vt:lpstr>
      <vt:lpstr>EB Garamond</vt:lpstr>
      <vt:lpstr>Montserrat SemiBold</vt:lpstr>
      <vt:lpstr>Arial</vt:lpstr>
      <vt:lpstr>EB Garamond SemiBold</vt:lpstr>
      <vt:lpstr>Montserrat</vt:lpstr>
      <vt:lpstr>Focus</vt:lpstr>
      <vt:lpstr>A WARM HEARTED, HOLY SPIRIT INSPIRED CHURCH</vt:lpstr>
      <vt:lpstr>CONNECTIONAL FUNDING</vt:lpstr>
      <vt:lpstr>CONNECTIONAL FUNDING</vt:lpstr>
      <vt:lpstr>CONNECTIONAL FUNDING</vt:lpstr>
      <vt:lpstr>CONNECTIONAL FUNDING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WARM HEARTED, HOLY SPIRIT INSPIRED CHURCH</dc:title>
  <dc:creator>tmarcus</dc:creator>
  <cp:lastModifiedBy>Teresa Marcus</cp:lastModifiedBy>
  <cp:revision>2</cp:revision>
  <cp:lastPrinted>2022-03-22T19:06:50Z</cp:lastPrinted>
  <dcterms:modified xsi:type="dcterms:W3CDTF">2022-11-02T13:42:15Z</dcterms:modified>
</cp:coreProperties>
</file>